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italic r:id="rId14"/>
      <p:boldItalic r:id="rId15"/>
    </p:embeddedFont>
    <p:embeddedFont>
      <p:font typeface="Source Sans 3" panose="020B0604020202020204" charset="0"/>
      <p:regular r:id="rId16"/>
    </p:embeddedFont>
    <p:embeddedFont>
      <p:font typeface="Source Serif 4 Semi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FF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55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3" y="41785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Classes and Structure in Object-Oriented Programming with C++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2" y="297493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Mastering the building blocks of modern software development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9A42BC-FBB6-58A4-D73D-32E64E73A87B}"/>
              </a:ext>
            </a:extLst>
          </p:cNvPr>
          <p:cNvSpPr/>
          <p:nvPr/>
        </p:nvSpPr>
        <p:spPr>
          <a:xfrm>
            <a:off x="353628" y="4871639"/>
            <a:ext cx="3874127" cy="148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Submitted by:</a:t>
            </a:r>
            <a:r>
              <a:rPr lang="en-US" sz="2400" dirty="0">
                <a:solidFill>
                  <a:schemeClr val="tx1"/>
                </a:solidFill>
              </a:rPr>
              <a:t> Adarsh </a:t>
            </a:r>
            <a:r>
              <a:rPr lang="en-US" sz="2400" dirty="0" err="1">
                <a:solidFill>
                  <a:schemeClr val="tx1"/>
                </a:solidFill>
              </a:rPr>
              <a:t>singh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Uid</a:t>
            </a:r>
            <a:r>
              <a:rPr lang="en-US" sz="2400" b="1" dirty="0">
                <a:solidFill>
                  <a:schemeClr val="tx1"/>
                </a:solidFill>
              </a:rPr>
              <a:t>: </a:t>
            </a:r>
            <a:r>
              <a:rPr lang="en-US" sz="2400" dirty="0">
                <a:solidFill>
                  <a:schemeClr val="tx1"/>
                </a:solidFill>
              </a:rPr>
              <a:t>24BCA10542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Section:</a:t>
            </a:r>
            <a:r>
              <a:rPr lang="en-US" sz="2400" dirty="0">
                <a:solidFill>
                  <a:schemeClr val="tx1"/>
                </a:solidFill>
              </a:rPr>
              <a:t> 3A (BCA)</a:t>
            </a:r>
            <a:r>
              <a:rPr lang="en-US" dirty="0">
                <a:solidFill>
                  <a:schemeClr val="tx1"/>
                </a:solidFill>
              </a:rPr>
              <a:t>	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A912B-4E60-E255-574F-AB208B89E5C2}"/>
              </a:ext>
            </a:extLst>
          </p:cNvPr>
          <p:cNvSpPr/>
          <p:nvPr/>
        </p:nvSpPr>
        <p:spPr>
          <a:xfrm>
            <a:off x="4582757" y="4631817"/>
            <a:ext cx="4206241" cy="1604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Submitted to: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Ms.Jyoti</a:t>
            </a:r>
            <a:r>
              <a:rPr lang="en-US" sz="2400" dirty="0">
                <a:solidFill>
                  <a:schemeClr val="tx1"/>
                </a:solidFill>
              </a:rPr>
              <a:t> Rani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Designation:</a:t>
            </a:r>
            <a:r>
              <a:rPr lang="en-US" sz="2400" dirty="0">
                <a:solidFill>
                  <a:schemeClr val="tx1"/>
                </a:solidFill>
              </a:rPr>
              <a:t> Assistant professor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5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598" y="495181"/>
            <a:ext cx="6758107" cy="529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Why Use Classes and OOP in C++?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116598" y="1294805"/>
            <a:ext cx="7883604" cy="1323975"/>
          </a:xfrm>
          <a:prstGeom prst="roundRect">
            <a:avLst>
              <a:gd name="adj" fmla="val 5712"/>
            </a:avLst>
          </a:prstGeom>
          <a:solidFill>
            <a:srgbClr val="D3C5B6"/>
          </a:solidFill>
          <a:ln w="7620">
            <a:solidFill>
              <a:srgbClr val="B9AB9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04240" y="1482447"/>
            <a:ext cx="211836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Natural Modeling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304240" y="1855113"/>
            <a:ext cx="750831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Mirrors real-world entities and relationships, making complex problems easier to conceptualize and solve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16598" y="2798802"/>
            <a:ext cx="7883604" cy="1323975"/>
          </a:xfrm>
          <a:prstGeom prst="roundRect">
            <a:avLst>
              <a:gd name="adj" fmla="val 5712"/>
            </a:avLst>
          </a:prstGeom>
          <a:solidFill>
            <a:srgbClr val="D3C5B6"/>
          </a:solidFill>
          <a:ln w="7620">
            <a:solidFill>
              <a:srgbClr val="B9AB9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04240" y="2986445"/>
            <a:ext cx="211836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Code Reusability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304240" y="3359110"/>
            <a:ext cx="750831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Write once, use many times through inheritance and composition, dramatically reducing development time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16598" y="4302800"/>
            <a:ext cx="7883604" cy="1035963"/>
          </a:xfrm>
          <a:prstGeom prst="roundRect">
            <a:avLst>
              <a:gd name="adj" fmla="val 7300"/>
            </a:avLst>
          </a:prstGeom>
          <a:solidFill>
            <a:srgbClr val="D3C5B6"/>
          </a:solidFill>
          <a:ln w="7620">
            <a:solidFill>
              <a:srgbClr val="B9AB9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04240" y="4490442"/>
            <a:ext cx="211836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Easy Maintenance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304240" y="4863108"/>
            <a:ext cx="750831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Encapsulation isolates changes, making code easier to update, debug, and extend over time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16598" y="5518785"/>
            <a:ext cx="7883604" cy="1035963"/>
          </a:xfrm>
          <a:prstGeom prst="roundRect">
            <a:avLst>
              <a:gd name="adj" fmla="val 7300"/>
            </a:avLst>
          </a:prstGeom>
          <a:solidFill>
            <a:srgbClr val="D3C5B6"/>
          </a:solidFill>
          <a:ln w="7620">
            <a:solidFill>
              <a:srgbClr val="B9AB9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04240" y="5706427"/>
            <a:ext cx="211836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Scalability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304240" y="6079093"/>
            <a:ext cx="750831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Modular structure supports growth from small projects to enterprise-level applications seamlessly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86632" y="6959798"/>
            <a:ext cx="7613571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"Object-oriented programming is the foundation of modern software development, enabling developers to build robust, maintainable, and scalable applications in C++."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16598" y="6757273"/>
            <a:ext cx="22860" cy="981075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0E2E72-AD4A-AB89-8F3A-7C5FE573A18F}"/>
              </a:ext>
            </a:extLst>
          </p:cNvPr>
          <p:cNvSpPr/>
          <p:nvPr/>
        </p:nvSpPr>
        <p:spPr>
          <a:xfrm>
            <a:off x="12790842" y="7738348"/>
            <a:ext cx="1725258" cy="437435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1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3571994"/>
            <a:ext cx="11554063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What is Object-Oriented Programming (OOP)?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78669" y="4560094"/>
            <a:ext cx="4209336" cy="2878455"/>
          </a:xfrm>
          <a:prstGeom prst="roundRect">
            <a:avLst>
              <a:gd name="adj" fmla="val 324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08697" y="4790123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BE49D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2292" y="4973598"/>
            <a:ext cx="300276" cy="3002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8697" y="5679996"/>
            <a:ext cx="265295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Real-World Modeling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008697" y="6140529"/>
            <a:ext cx="3749278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Programming paradigm that uses objects to represent and model real-world entities and their interactions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0413" y="4560094"/>
            <a:ext cx="4209455" cy="2878455"/>
          </a:xfrm>
          <a:prstGeom prst="roundRect">
            <a:avLst>
              <a:gd name="adj" fmla="val 324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40442" y="4790123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BE49D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4036" y="4973598"/>
            <a:ext cx="300276" cy="3002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40442" y="5679996"/>
            <a:ext cx="2617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Modular Design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5440442" y="6140529"/>
            <a:ext cx="3749397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Groups data and functions together into cohesive units, creating reusable and maintainable code structures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2277" y="4560094"/>
            <a:ext cx="4209455" cy="2878455"/>
          </a:xfrm>
          <a:prstGeom prst="roundRect">
            <a:avLst>
              <a:gd name="adj" fmla="val 324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2305" y="4790123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BE49D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5900" y="4973598"/>
            <a:ext cx="300276" cy="3002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2305" y="5679996"/>
            <a:ext cx="2617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Core Principles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872305" y="6140529"/>
            <a:ext cx="3749397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on fundamental concepts: Classes, Objects, Encapsulation, Inheritance, Polymorphism, and Abstraction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6B13E1-1E3A-25A8-C8A1-8F5D519287DE}"/>
              </a:ext>
            </a:extLst>
          </p:cNvPr>
          <p:cNvSpPr/>
          <p:nvPr/>
        </p:nvSpPr>
        <p:spPr>
          <a:xfrm>
            <a:off x="12747812" y="7702475"/>
            <a:ext cx="1807284" cy="419549"/>
          </a:xfrm>
          <a:prstGeom prst="rect">
            <a:avLst/>
          </a:prstGeom>
          <a:solidFill>
            <a:srgbClr val="FFFEFE"/>
          </a:solidFill>
          <a:ln>
            <a:solidFill>
              <a:srgbClr val="FF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656392"/>
            <a:ext cx="7967186" cy="702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Understanding Classes in C++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5462" y="1931313"/>
            <a:ext cx="7542609" cy="1145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class serves as a </a:t>
            </a: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user-defined blueprint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creating objects, defining both the properties (data members) and behaviors (member functions) that objects of that type will possess.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5462" y="3315772"/>
            <a:ext cx="2808327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Characteristics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5462" y="3905369"/>
            <a:ext cx="7542609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Defines structure and behavior patterns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5462" y="4370784"/>
            <a:ext cx="7542609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Contains data members (variables) and member functions (methods)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5462" y="4836200"/>
            <a:ext cx="7542609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memory allocated until instantiation occurs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5462" y="5301615"/>
            <a:ext cx="7542609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Supports access control through specifiers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968145" y="1985010"/>
            <a:ext cx="4834295" cy="5323284"/>
          </a:xfrm>
          <a:prstGeom prst="roundRect">
            <a:avLst>
              <a:gd name="adj" fmla="val 2074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8956238" y="1985010"/>
            <a:ext cx="4858107" cy="5323284"/>
          </a:xfrm>
          <a:prstGeom prst="roundRect">
            <a:avLst>
              <a:gd name="adj" fmla="val 737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9194840" y="2163961"/>
            <a:ext cx="4380905" cy="4965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Car {public: int speed; string model;  void drive() { cout &lt;&lt; "Driving!"; }  void brake() { speed = 0; }};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A0158-F42F-7755-8CFF-42D461973E0D}"/>
              </a:ext>
            </a:extLst>
          </p:cNvPr>
          <p:cNvSpPr/>
          <p:nvPr/>
        </p:nvSpPr>
        <p:spPr>
          <a:xfrm>
            <a:off x="12866146" y="7767021"/>
            <a:ext cx="1645920" cy="36576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396" y="391597"/>
            <a:ext cx="4587121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Objects: Instances of Classes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6" y="1095137"/>
            <a:ext cx="4544497" cy="5695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0794" y="1807131"/>
            <a:ext cx="1675448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Class Blueprint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40794" y="2101810"/>
            <a:ext cx="4259699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Abstract template defining structure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892" y="1095137"/>
            <a:ext cx="4544497" cy="5695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85291" y="1807131"/>
            <a:ext cx="1675448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Instantiation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5185291" y="2101810"/>
            <a:ext cx="4259699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Creating concrete instances from blueprint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389" y="1095137"/>
            <a:ext cx="4544616" cy="5695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9788" y="1807131"/>
            <a:ext cx="1675448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Object Created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9729788" y="2101810"/>
            <a:ext cx="425981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Independent entity with its own data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498396" y="2774513"/>
            <a:ext cx="2176343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Creating and Using Objects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498396" y="3126224"/>
            <a:ext cx="6643092" cy="455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object maintains its own copy of data members while sharing the class methods. Objects interact by invoking each other's member functions.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498396" y="3741896"/>
            <a:ext cx="6643092" cy="1124664"/>
          </a:xfrm>
          <a:prstGeom prst="roundRect">
            <a:avLst>
              <a:gd name="adj" fmla="val 5318"/>
            </a:avLst>
          </a:prstGeom>
          <a:solidFill>
            <a:srgbClr val="F2F2F2"/>
          </a:solidFill>
          <a:ln/>
        </p:spPr>
      </p:sp>
      <p:sp>
        <p:nvSpPr>
          <p:cNvPr id="15" name="Shape 10"/>
          <p:cNvSpPr/>
          <p:nvPr/>
        </p:nvSpPr>
        <p:spPr>
          <a:xfrm>
            <a:off x="491371" y="3741896"/>
            <a:ext cx="6657142" cy="1124664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6" name="Text 11"/>
          <p:cNvSpPr/>
          <p:nvPr/>
        </p:nvSpPr>
        <p:spPr>
          <a:xfrm>
            <a:off x="633770" y="3848695"/>
            <a:ext cx="6372344" cy="91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Car myCar;myCar.speed = 100;myCar.model = "Tesla";myCar.drive();</a:t>
            </a:r>
            <a:endParaRPr lang="en-US" sz="11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298" y="2774513"/>
            <a:ext cx="6035041" cy="50032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F7D8FD-1461-B0B3-18F6-FC9F42D03CEE}"/>
              </a:ext>
            </a:extLst>
          </p:cNvPr>
          <p:cNvSpPr/>
          <p:nvPr/>
        </p:nvSpPr>
        <p:spPr>
          <a:xfrm>
            <a:off x="12866146" y="7777779"/>
            <a:ext cx="1678193" cy="355002"/>
          </a:xfrm>
          <a:prstGeom prst="rect">
            <a:avLst/>
          </a:prstGeom>
          <a:solidFill>
            <a:schemeClr val="bg1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0517" y="665917"/>
            <a:ext cx="7662743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Encapsulation: Data Hiding and Protection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040517" y="1368981"/>
            <a:ext cx="8035766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Encapsulation bundles data and the functions that operate on that data into a single unit, while controlling access to protect internal state.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040517" y="2053828"/>
            <a:ext cx="158234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040517" y="2299930"/>
            <a:ext cx="3938707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7" name="Text 4"/>
          <p:cNvSpPr/>
          <p:nvPr/>
        </p:nvSpPr>
        <p:spPr>
          <a:xfrm>
            <a:off x="6040517" y="2424708"/>
            <a:ext cx="2093476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Bundle Data &amp; Methods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040517" y="2752487"/>
            <a:ext cx="3938707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Group related variables and functions together within a class structure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0137458" y="2053828"/>
            <a:ext cx="158234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10137458" y="2299930"/>
            <a:ext cx="3938826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1" name="Text 8"/>
          <p:cNvSpPr/>
          <p:nvPr/>
        </p:nvSpPr>
        <p:spPr>
          <a:xfrm>
            <a:off x="10137458" y="2424708"/>
            <a:ext cx="2112288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Apply Access Specifiers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137458" y="2752487"/>
            <a:ext cx="393882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private</a:t>
            </a: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and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protected</a:t>
            </a: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keywords to control visibility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40517" y="3543776"/>
            <a:ext cx="158234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6040517" y="3789878"/>
            <a:ext cx="8035766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5" name="Text 12"/>
          <p:cNvSpPr/>
          <p:nvPr/>
        </p:nvSpPr>
        <p:spPr>
          <a:xfrm>
            <a:off x="6040517" y="3914656"/>
            <a:ext cx="23714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Implement Getters/Setters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040517" y="4242435"/>
            <a:ext cx="8035766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controlled access through public methods that validate and manage data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040517" y="4792623"/>
            <a:ext cx="8035766" cy="2771061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18" name="Shape 15"/>
          <p:cNvSpPr/>
          <p:nvPr/>
        </p:nvSpPr>
        <p:spPr>
          <a:xfrm>
            <a:off x="6032659" y="4792623"/>
            <a:ext cx="8051483" cy="2771061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</p:sp>
      <p:sp>
        <p:nvSpPr>
          <p:cNvPr id="19" name="Text 16"/>
          <p:cNvSpPr/>
          <p:nvPr/>
        </p:nvSpPr>
        <p:spPr>
          <a:xfrm>
            <a:off x="6190893" y="4911328"/>
            <a:ext cx="7735014" cy="25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Car {private: int speed; // Protected data public: int getSpeed() { return speed; } void setSpeed(int s) {  if (s &gt;= 0) speed = s;  }};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C49482-8605-7543-D664-8FC9B00D25FB}"/>
              </a:ext>
            </a:extLst>
          </p:cNvPr>
          <p:cNvSpPr/>
          <p:nvPr/>
        </p:nvSpPr>
        <p:spPr>
          <a:xfrm>
            <a:off x="12887661" y="7702475"/>
            <a:ext cx="1592132" cy="454378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058" y="514945"/>
            <a:ext cx="7027307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Constructors: Initializing Objects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3058" y="1511618"/>
            <a:ext cx="7123390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Constructors are special member functions that execute automatically when an object is created, ensuring proper initialization of data members.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3058" y="2318504"/>
            <a:ext cx="7123390" cy="1178362"/>
          </a:xfrm>
          <a:prstGeom prst="roundRect">
            <a:avLst>
              <a:gd name="adj" fmla="val 66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75918" y="2341364"/>
            <a:ext cx="746403" cy="1132642"/>
          </a:xfrm>
          <a:prstGeom prst="roundRect">
            <a:avLst>
              <a:gd name="adj" fmla="val 6825"/>
            </a:avLst>
          </a:prstGeom>
          <a:solidFill>
            <a:srgbClr val="F0D4F7"/>
          </a:solidFill>
          <a:ln/>
        </p:spPr>
      </p:sp>
      <p:sp>
        <p:nvSpPr>
          <p:cNvPr id="6" name="Text 4"/>
          <p:cNvSpPr/>
          <p:nvPr/>
        </p:nvSpPr>
        <p:spPr>
          <a:xfrm>
            <a:off x="905351" y="2732723"/>
            <a:ext cx="279916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608892" y="2527935"/>
            <a:ext cx="219539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Default Constructor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608892" y="2988945"/>
            <a:ext cx="595812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parameters, sets initial default values for all data members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53058" y="3683437"/>
            <a:ext cx="7123390" cy="1178362"/>
          </a:xfrm>
          <a:prstGeom prst="roundRect">
            <a:avLst>
              <a:gd name="adj" fmla="val 66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75918" y="3706297"/>
            <a:ext cx="746403" cy="1132642"/>
          </a:xfrm>
          <a:prstGeom prst="roundRect">
            <a:avLst>
              <a:gd name="adj" fmla="val 6825"/>
            </a:avLst>
          </a:prstGeom>
          <a:solidFill>
            <a:srgbClr val="F0D4F7"/>
          </a:solidFill>
          <a:ln/>
        </p:spPr>
      </p:sp>
      <p:sp>
        <p:nvSpPr>
          <p:cNvPr id="11" name="Text 9"/>
          <p:cNvSpPr/>
          <p:nvPr/>
        </p:nvSpPr>
        <p:spPr>
          <a:xfrm>
            <a:off x="905351" y="4097655"/>
            <a:ext cx="279916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608892" y="3892868"/>
            <a:ext cx="287786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Parameterized Constructor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608892" y="4353878"/>
            <a:ext cx="595812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Accepts arguments to initialize data with specific values at creation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53058" y="5048369"/>
            <a:ext cx="7123390" cy="1178362"/>
          </a:xfrm>
          <a:prstGeom prst="roundRect">
            <a:avLst>
              <a:gd name="adj" fmla="val 66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75918" y="5071229"/>
            <a:ext cx="746403" cy="1132642"/>
          </a:xfrm>
          <a:prstGeom prst="roundRect">
            <a:avLst>
              <a:gd name="adj" fmla="val 6825"/>
            </a:avLst>
          </a:prstGeom>
          <a:solidFill>
            <a:srgbClr val="F0D4F7"/>
          </a:solidFill>
          <a:ln/>
        </p:spPr>
      </p:sp>
      <p:sp>
        <p:nvSpPr>
          <p:cNvPr id="16" name="Text 14"/>
          <p:cNvSpPr/>
          <p:nvPr/>
        </p:nvSpPr>
        <p:spPr>
          <a:xfrm>
            <a:off x="905351" y="5462588"/>
            <a:ext cx="279916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608892" y="5257800"/>
            <a:ext cx="219539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Copy Constructor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608892" y="5718810"/>
            <a:ext cx="595812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Creates new object as copy of existing object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8239363" y="1553647"/>
            <a:ext cx="5745480" cy="5951101"/>
          </a:xfrm>
          <a:prstGeom prst="roundRect">
            <a:avLst>
              <a:gd name="adj" fmla="val 1364"/>
            </a:avLst>
          </a:prstGeom>
          <a:solidFill>
            <a:srgbClr val="F2F2F2"/>
          </a:solidFill>
          <a:ln/>
        </p:spPr>
      </p:sp>
      <p:sp>
        <p:nvSpPr>
          <p:cNvPr id="20" name="Shape 18"/>
          <p:cNvSpPr/>
          <p:nvPr/>
        </p:nvSpPr>
        <p:spPr>
          <a:xfrm>
            <a:off x="8230076" y="1553647"/>
            <a:ext cx="5764054" cy="5951101"/>
          </a:xfrm>
          <a:prstGeom prst="roundRect">
            <a:avLst>
              <a:gd name="adj" fmla="val 486"/>
            </a:avLst>
          </a:prstGeom>
          <a:solidFill>
            <a:srgbClr val="F2F2F2"/>
          </a:solidFill>
          <a:ln/>
        </p:spPr>
      </p:sp>
      <p:sp>
        <p:nvSpPr>
          <p:cNvPr id="21" name="Text 19"/>
          <p:cNvSpPr/>
          <p:nvPr/>
        </p:nvSpPr>
        <p:spPr>
          <a:xfrm>
            <a:off x="8416647" y="1693545"/>
            <a:ext cx="5390912" cy="5671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Car { int speed; public: // Default Car() {  speed = 0;  }  // Parameterized Car(int s) {  speed = s;  }  // Copy Car(const Car &amp;c) { speed = c.speed; }};</a:t>
            </a:r>
            <a:endParaRPr lang="en-US" sz="1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9CDE5-E9DA-8FFB-7EA5-55DDD982E4DD}"/>
              </a:ext>
            </a:extLst>
          </p:cNvPr>
          <p:cNvSpPr/>
          <p:nvPr/>
        </p:nvSpPr>
        <p:spPr>
          <a:xfrm>
            <a:off x="12726296" y="7745506"/>
            <a:ext cx="1818043" cy="398033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4199" y="589121"/>
            <a:ext cx="6920032" cy="40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Inheritance: Reusing and Extending Classes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5974199" y="1208127"/>
            <a:ext cx="8168402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Inheritance enables creation of new classes (derived) that inherit properties and methods from existing classes (base), establishing hierarchical relationships.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6113621" y="2020014"/>
            <a:ext cx="139303" cy="627102"/>
          </a:xfrm>
          <a:prstGeom prst="roundRect">
            <a:avLst>
              <a:gd name="adj" fmla="val 420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974199" y="1928455"/>
            <a:ext cx="418148" cy="418147"/>
          </a:xfrm>
          <a:prstGeom prst="roundRect">
            <a:avLst>
              <a:gd name="adj" fmla="val 10934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8736" y="2032992"/>
            <a:ext cx="209074" cy="2090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31650" y="1950244"/>
            <a:ext cx="1639848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Base Class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6531650" y="2238732"/>
            <a:ext cx="761095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Parent class with common properties and methods shared across derived classes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6322695" y="2995612"/>
            <a:ext cx="139303" cy="627102"/>
          </a:xfrm>
          <a:prstGeom prst="roundRect">
            <a:avLst>
              <a:gd name="adj" fmla="val 420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183273" y="2904053"/>
            <a:ext cx="418148" cy="418147"/>
          </a:xfrm>
          <a:prstGeom prst="roundRect">
            <a:avLst>
              <a:gd name="adj" fmla="val 10934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7810" y="3008590"/>
            <a:ext cx="209074" cy="20907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740723" y="2925842"/>
            <a:ext cx="1639848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Derived Class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6740723" y="3214330"/>
            <a:ext cx="740187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Child class that inherits base features and adds specialized functionality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6531769" y="3971211"/>
            <a:ext cx="139303" cy="627102"/>
          </a:xfrm>
          <a:prstGeom prst="roundRect">
            <a:avLst>
              <a:gd name="adj" fmla="val 420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92347" y="3879652"/>
            <a:ext cx="418148" cy="418147"/>
          </a:xfrm>
          <a:prstGeom prst="roundRect">
            <a:avLst>
              <a:gd name="adj" fmla="val 10934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6883" y="3984188"/>
            <a:ext cx="209074" cy="20907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949797" y="3901440"/>
            <a:ext cx="1639848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Extended Hierarchy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6949797" y="4189928"/>
            <a:ext cx="7192804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Multiple levels of inheritance creating rich class relationships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5974199" y="4755237"/>
            <a:ext cx="8168402" cy="2885123"/>
          </a:xfrm>
          <a:prstGeom prst="roundRect">
            <a:avLst>
              <a:gd name="adj" fmla="val 2029"/>
            </a:avLst>
          </a:prstGeom>
          <a:solidFill>
            <a:srgbClr val="F2F2F2"/>
          </a:solidFill>
          <a:ln/>
        </p:spPr>
      </p:sp>
      <p:sp>
        <p:nvSpPr>
          <p:cNvPr id="21" name="Shape 15"/>
          <p:cNvSpPr/>
          <p:nvPr/>
        </p:nvSpPr>
        <p:spPr>
          <a:xfrm>
            <a:off x="5967293" y="4755237"/>
            <a:ext cx="8182213" cy="2885123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22" name="Text 16"/>
          <p:cNvSpPr/>
          <p:nvPr/>
        </p:nvSpPr>
        <p:spPr>
          <a:xfrm>
            <a:off x="6106597" y="4859774"/>
            <a:ext cx="7903607" cy="26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Car {protected: int speed;public: void drive() { cout &lt;&lt; "Driving..."; }};class ElectricCar : public Car { int batteryLife;public: void charge() { batteryLife = 100; }};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C59FB2-22E6-71A3-66A8-34F150C0007D}"/>
              </a:ext>
            </a:extLst>
          </p:cNvPr>
          <p:cNvSpPr/>
          <p:nvPr/>
        </p:nvSpPr>
        <p:spPr>
          <a:xfrm>
            <a:off x="12894231" y="7788536"/>
            <a:ext cx="1617835" cy="309262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58440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Polymorphism: Many Forms, One Interface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313986" y="186273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Compile-Time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18862" y="2110502"/>
            <a:ext cx="4303157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Function and operator overloading resolved during compilation</a:t>
            </a:r>
            <a:endParaRPr lang="en-US" sz="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446" y="920353"/>
            <a:ext cx="4827389" cy="482738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813" y="2049720"/>
            <a:ext cx="179070" cy="1790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08262" y="186273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Run-Time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9908262" y="2110502"/>
            <a:ext cx="43032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Virtual functions and overriding determined during execution</a:t>
            </a:r>
            <a:endParaRPr lang="en-US" sz="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446" y="920353"/>
            <a:ext cx="4827389" cy="482738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20160" y="2049720"/>
            <a:ext cx="179070" cy="179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08262" y="4366141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Flexibility</a:t>
            </a:r>
            <a:endParaRPr lang="en-US" sz="1100" dirty="0"/>
          </a:p>
        </p:txBody>
      </p:sp>
      <p:sp>
        <p:nvSpPr>
          <p:cNvPr id="12" name="Text 6"/>
          <p:cNvSpPr/>
          <p:nvPr/>
        </p:nvSpPr>
        <p:spPr>
          <a:xfrm>
            <a:off x="9908262" y="4613910"/>
            <a:ext cx="43032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Same interface supports different implementations</a:t>
            </a:r>
            <a:endParaRPr lang="en-US" sz="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446" y="920353"/>
            <a:ext cx="4827389" cy="482738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20160" y="4439067"/>
            <a:ext cx="179070" cy="1790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313986" y="4366141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Extensibility</a:t>
            </a:r>
            <a:endParaRPr lang="en-US" sz="1100" dirty="0"/>
          </a:p>
        </p:txBody>
      </p:sp>
      <p:sp>
        <p:nvSpPr>
          <p:cNvPr id="16" name="Text 8"/>
          <p:cNvSpPr/>
          <p:nvPr/>
        </p:nvSpPr>
        <p:spPr>
          <a:xfrm>
            <a:off x="418862" y="4613910"/>
            <a:ext cx="4303157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Easy to add new types without changing existing code</a:t>
            </a:r>
            <a:endParaRPr lang="en-US" sz="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1446" y="920353"/>
            <a:ext cx="4827389" cy="4827389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30813" y="4439067"/>
            <a:ext cx="179070" cy="17907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418862" y="6001941"/>
            <a:ext cx="2061805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Example: Function Overriding</a:t>
            </a:r>
            <a:endParaRPr lang="en-US" sz="1100" dirty="0"/>
          </a:p>
        </p:txBody>
      </p:sp>
      <p:sp>
        <p:nvSpPr>
          <p:cNvPr id="20" name="Shape 10"/>
          <p:cNvSpPr/>
          <p:nvPr/>
        </p:nvSpPr>
        <p:spPr>
          <a:xfrm>
            <a:off x="305157" y="6285671"/>
            <a:ext cx="6750368" cy="1752239"/>
          </a:xfrm>
          <a:prstGeom prst="roundRect">
            <a:avLst>
              <a:gd name="adj" fmla="val 1884"/>
            </a:avLst>
          </a:prstGeom>
          <a:solidFill>
            <a:srgbClr val="F2F2F2"/>
          </a:solidFill>
          <a:ln/>
        </p:spPr>
      </p:sp>
      <p:sp>
        <p:nvSpPr>
          <p:cNvPr id="22" name="Text 12"/>
          <p:cNvSpPr/>
          <p:nvPr/>
        </p:nvSpPr>
        <p:spPr>
          <a:xfrm>
            <a:off x="532567" y="6402110"/>
            <a:ext cx="6522958" cy="24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Animal {public:    virtual void makeSound() {        cout &lt;&lt; "Generic sound";    }};class Dog : public Animal {public:    void makeSound() override {        cout &lt;&lt; "Woof!";    }};</a:t>
            </a:r>
            <a:endParaRPr lang="en-US" sz="9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A0B6CF-CA61-8DB1-EF33-68C0C9584364}"/>
              </a:ext>
            </a:extLst>
          </p:cNvPr>
          <p:cNvSpPr/>
          <p:nvPr/>
        </p:nvSpPr>
        <p:spPr>
          <a:xfrm>
            <a:off x="12726296" y="7646551"/>
            <a:ext cx="1818043" cy="507745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89942"/>
            <a:ext cx="69050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Class Structure Summary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120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Header Files (.h)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07562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Contains class declarations with member variables and function prototypes using access specifiers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151233" y="38120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Source Files (.cpp)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51233" y="4307562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Implements the actual logic and functionality of member functions declared in headers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64743" y="38120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'this' Pointer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64743" y="4307562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Special pointer referring to the current object, used to access members and distinguish from parameters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78252" y="38120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Memory Allocation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78252" y="4307562"/>
            <a:ext cx="301442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Memory is allocated on the stack or heap only when objects are instantiated, not at class definition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F5509A-75A8-BB96-37B9-21E599275D31}"/>
              </a:ext>
            </a:extLst>
          </p:cNvPr>
          <p:cNvSpPr/>
          <p:nvPr/>
        </p:nvSpPr>
        <p:spPr>
          <a:xfrm>
            <a:off x="12715539" y="7680960"/>
            <a:ext cx="1839557" cy="45182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866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Source Serif 4 Semi Bold</vt:lpstr>
      <vt:lpstr>Source Serif 4 Light</vt:lpstr>
      <vt:lpstr>Source Sans 3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ADARSH SINGH</cp:lastModifiedBy>
  <cp:revision>4</cp:revision>
  <dcterms:created xsi:type="dcterms:W3CDTF">2025-10-31T13:15:35Z</dcterms:created>
  <dcterms:modified xsi:type="dcterms:W3CDTF">2025-10-31T13:34:29Z</dcterms:modified>
</cp:coreProperties>
</file>